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9"/>
  </p:notesMasterIdLst>
  <p:sldIdLst>
    <p:sldId id="270" r:id="rId2"/>
    <p:sldId id="411" r:id="rId3"/>
    <p:sldId id="470" r:id="rId4"/>
    <p:sldId id="498" r:id="rId5"/>
    <p:sldId id="499" r:id="rId6"/>
    <p:sldId id="500" r:id="rId7"/>
    <p:sldId id="501" r:id="rId8"/>
    <p:sldId id="502" r:id="rId9"/>
    <p:sldId id="503" r:id="rId10"/>
    <p:sldId id="504" r:id="rId11"/>
    <p:sldId id="505" r:id="rId12"/>
    <p:sldId id="506" r:id="rId13"/>
    <p:sldId id="507" r:id="rId14"/>
    <p:sldId id="508" r:id="rId15"/>
    <p:sldId id="509" r:id="rId16"/>
    <p:sldId id="510" r:id="rId17"/>
    <p:sldId id="511" r:id="rId18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4319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9" orient="horz" pos="28" userDrawn="1">
          <p15:clr>
            <a:srgbClr val="A4A3A4"/>
          </p15:clr>
        </p15:guide>
        <p15:guide id="10" pos="7333" userDrawn="1">
          <p15:clr>
            <a:srgbClr val="A4A3A4"/>
          </p15:clr>
        </p15:guide>
        <p15:guide id="11" pos="347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orient="horz" pos="4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코멘토" initials="코" lastIdx="4" clrIdx="0">
    <p:extLst>
      <p:ext uri="{19B8F6BF-5375-455C-9EA6-DF929625EA0E}">
        <p15:presenceInfo xmlns:p15="http://schemas.microsoft.com/office/powerpoint/2012/main" userId="코멘토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E28E"/>
    <a:srgbClr val="11CC77"/>
    <a:srgbClr val="69759B"/>
    <a:srgbClr val="C0A223"/>
    <a:srgbClr val="DEB8AB"/>
    <a:srgbClr val="254061"/>
    <a:srgbClr val="FFFFFF"/>
    <a:srgbClr val="BDD0DB"/>
    <a:srgbClr val="3D5AFE"/>
    <a:srgbClr val="FF4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744" autoAdjust="0"/>
    <p:restoredTop sz="95482" autoAdjust="0"/>
  </p:normalViewPr>
  <p:slideViewPr>
    <p:cSldViewPr showGuides="1">
      <p:cViewPr varScale="1">
        <p:scale>
          <a:sx n="106" d="100"/>
          <a:sy n="106" d="100"/>
        </p:scale>
        <p:origin x="192" y="1016"/>
      </p:cViewPr>
      <p:guideLst>
        <p:guide orient="horz" pos="4319"/>
        <p:guide orient="horz" pos="2160"/>
        <p:guide orient="horz" pos="3974"/>
        <p:guide orient="horz" pos="28"/>
        <p:guide pos="7333"/>
        <p:guide pos="347"/>
        <p:guide pos="3840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8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r">
              <a:defRPr sz="1200"/>
            </a:lvl1pPr>
          </a:lstStyle>
          <a:p>
            <a:fld id="{EC6794AC-724B-4DFD-864D-C0CC4F5399C2}" type="datetimeFigureOut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5" tIns="46227" rIns="92455" bIns="4622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6" y="4823034"/>
            <a:ext cx="5511800" cy="3946119"/>
          </a:xfrm>
          <a:prstGeom prst="rect">
            <a:avLst/>
          </a:prstGeom>
        </p:spPr>
        <p:txBody>
          <a:bodyPr vert="horz" lIns="92455" tIns="46227" rIns="92455" bIns="46227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8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r">
              <a:defRPr sz="1200"/>
            </a:lvl1pPr>
          </a:lstStyle>
          <a:p>
            <a:fld id="{C5624921-16EB-40E7-9B67-29EA4B60C5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742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지금부터 </a:t>
            </a:r>
            <a:r>
              <a:rPr lang="en-US" altLang="ko-KR" dirty="0"/>
              <a:t>HRD </a:t>
            </a:r>
            <a:r>
              <a:rPr lang="ko-KR" altLang="en-US" dirty="0" err="1"/>
              <a:t>직무부트캠프를</a:t>
            </a:r>
            <a:r>
              <a:rPr lang="ko-KR" altLang="en-US" dirty="0"/>
              <a:t> 시작하도록 하겠습니다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이번 </a:t>
            </a:r>
            <a:r>
              <a:rPr lang="ko-KR" altLang="en-US" dirty="0" err="1"/>
              <a:t>직무부트캠프의</a:t>
            </a:r>
            <a:r>
              <a:rPr lang="ko-KR" altLang="en-US" dirty="0"/>
              <a:t> </a:t>
            </a:r>
            <a:r>
              <a:rPr lang="en-US" altLang="ko-KR" dirty="0"/>
              <a:t>HRD </a:t>
            </a:r>
            <a:r>
              <a:rPr lang="ko-KR" altLang="en-US" dirty="0"/>
              <a:t>실무</a:t>
            </a:r>
            <a:r>
              <a:rPr lang="en-US" altLang="ko-KR" dirty="0"/>
              <a:t> </a:t>
            </a:r>
            <a:r>
              <a:rPr lang="ko-KR" altLang="en-US" dirty="0"/>
              <a:t>과제를 통해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HRD </a:t>
            </a:r>
            <a:r>
              <a:rPr lang="ko-KR" altLang="en-US" dirty="0"/>
              <a:t>실무가 어떻게 이루어지는지</a:t>
            </a:r>
            <a:r>
              <a:rPr lang="en-US" altLang="ko-KR" dirty="0"/>
              <a:t>, HRD </a:t>
            </a:r>
            <a:r>
              <a:rPr lang="ko-KR" altLang="en-US" dirty="0"/>
              <a:t>실무에서 요구하는 역량이 무엇인지를 경험하시고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실제 구직 준비에도 많은 도움 받으실 수 있으면 좋겠습니다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24921-16EB-40E7-9B67-29EA4B60C5F3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65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7CE0-6CD0-49CE-9C43-3812B65EB661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33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180E-F90E-4D13-9147-6490FD8C8FF6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711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F7ED8-D360-4C44-8426-53060E7319B7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45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5131-6B91-45C6-8F57-A8169A492545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C2A8AF-AC34-8642-81E4-1A90AF2C0F33}"/>
              </a:ext>
            </a:extLst>
          </p:cNvPr>
          <p:cNvSpPr/>
          <p:nvPr userDrawn="1"/>
        </p:nvSpPr>
        <p:spPr>
          <a:xfrm>
            <a:off x="6096000" y="0"/>
            <a:ext cx="6096000" cy="6856413"/>
          </a:xfrm>
          <a:prstGeom prst="rect">
            <a:avLst/>
          </a:prstGeom>
          <a:solidFill>
            <a:srgbClr val="11CC77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8225856-3AEE-EB4D-BC85-38FBBDAFBA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000" y="412588"/>
            <a:ext cx="4000624" cy="1720268"/>
          </a:xfrm>
          <a:prstGeom prst="rect">
            <a:avLst/>
          </a:prstGeom>
          <a:solidFill>
            <a:schemeClr val="accent1">
              <a:alpha val="16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4497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F873B-E18A-4E4A-9CD6-3AB751419DBF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18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00AC-1469-42D1-AF05-FB3B664AA1D2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8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B3184-54BD-4323-978F-93F3ABD35ED5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2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7D13-E11C-4270-88D7-F5C1B9A4F383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36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E0B9E-0FCA-4FEA-82B5-9E10D6D848F9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70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C1FDB-1F44-4DA1-BCC2-020C79582695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9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BFD4-E687-4E2C-8A3F-E7E1E960F85C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67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3F595-82B9-401C-A9AA-2E3FA7D1A97F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59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lang="ko-KR" altLang="en-US" sz="2000" kern="1200" dirty="0">
          <a:solidFill>
            <a:schemeClr val="tx1"/>
          </a:solidFill>
          <a:latin typeface="HY헤드라인M" panose="02030600000101010101" pitchFamily="18" charset="-127"/>
          <a:ea typeface="HY헤드라인M" panose="02030600000101010101" pitchFamily="18" charset="-127"/>
          <a:cs typeface="+mn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C8274AD-AC3B-CE4B-9B3C-9AA97375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7"/>
          <a:stretch/>
        </p:blipFill>
        <p:spPr>
          <a:xfrm>
            <a:off x="0" y="0"/>
            <a:ext cx="1221668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B3E7AF8-26FE-47E0-97C5-BAA8B0F81E13}"/>
              </a:ext>
            </a:extLst>
          </p:cNvPr>
          <p:cNvSpPr/>
          <p:nvPr/>
        </p:nvSpPr>
        <p:spPr>
          <a:xfrm>
            <a:off x="6791400" y="0"/>
            <a:ext cx="54006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993A8231-E7D6-4E55-9F5D-209D12191B23}"/>
              </a:ext>
            </a:extLst>
          </p:cNvPr>
          <p:cNvSpPr txBox="1"/>
          <p:nvPr/>
        </p:nvSpPr>
        <p:spPr>
          <a:xfrm>
            <a:off x="6791399" y="2033688"/>
            <a:ext cx="540060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sz="5000" b="1" kern="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  <a:cs typeface="Arial"/>
              </a:rPr>
              <a:t>달러 투자 정리</a:t>
            </a:r>
            <a:endParaRPr lang="en-US" altLang="ko-KR" sz="5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sz="4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28F57CB-AD39-4CFF-AB62-6F1915E19A05}"/>
              </a:ext>
            </a:extLst>
          </p:cNvPr>
          <p:cNvCxnSpPr>
            <a:cxnSpLocks/>
          </p:cNvCxnSpPr>
          <p:nvPr/>
        </p:nvCxnSpPr>
        <p:spPr>
          <a:xfrm>
            <a:off x="7320136" y="2780928"/>
            <a:ext cx="43805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95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25"/>
    </mc:Choice>
    <mc:Fallback xmlns="">
      <p:transition spd="slow" advTm="772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원 달러 환율 하락 이유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달러 가치의 하락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달러 지수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달러의 절대가치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1973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ko-KR" altLang="en-US" dirty="0" err="1"/>
              <a:t>미국연방</a:t>
            </a:r>
            <a:r>
              <a:rPr kumimoji="1" lang="ko-KR" altLang="en-US" dirty="0"/>
              <a:t> 준비위원회에서 최초 </a:t>
            </a:r>
            <a:r>
              <a:rPr kumimoji="1" lang="en-US" altLang="ko-KR" dirty="0"/>
              <a:t>100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기준으로 설정</a:t>
            </a:r>
            <a:endParaRPr kumimoji="1" lang="en-US" altLang="ko-KR" dirty="0"/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6</a:t>
            </a:r>
            <a:r>
              <a:rPr kumimoji="1" lang="ko-KR" altLang="en-US" dirty="0"/>
              <a:t>대국 통화 비율로 산정 함</a:t>
            </a:r>
            <a:r>
              <a:rPr kumimoji="1" lang="en-US" altLang="ko-KR" dirty="0"/>
              <a:t>(</a:t>
            </a:r>
            <a:r>
              <a:rPr kumimoji="1" lang="ko-KR" altLang="en-US" dirty="0"/>
              <a:t> 유럽이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이상 </a:t>
            </a:r>
            <a:r>
              <a:rPr kumimoji="1" lang="ko-KR" altLang="en-US" dirty="0" err="1"/>
              <a:t>차이함</a:t>
            </a:r>
            <a:r>
              <a:rPr kumimoji="1" lang="en-US" altLang="ko-KR" dirty="0"/>
              <a:t>)</a:t>
            </a:r>
            <a:r>
              <a:rPr kumimoji="1" lang="ko-KR" altLang="en-US" dirty="0"/>
              <a:t>   </a:t>
            </a:r>
            <a:endParaRPr kumimoji="1" lang="en-US" altLang="ko-KR" dirty="0"/>
          </a:p>
          <a:p>
            <a:r>
              <a:rPr kumimoji="1" lang="ko-KR" altLang="en-US" dirty="0"/>
              <a:t>       현재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91.92</a:t>
            </a:r>
            <a:r>
              <a:rPr kumimoji="1" lang="ko-KR" altLang="en-US" dirty="0"/>
              <a:t> </a:t>
            </a:r>
            <a:r>
              <a:rPr kumimoji="1" lang="en-US" altLang="ko-KR" dirty="0"/>
              <a:t>(2021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17</a:t>
            </a:r>
            <a:r>
              <a:rPr kumimoji="1" lang="ko-KR" altLang="en-US" dirty="0"/>
              <a:t>일 기준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원화 가치의 상승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번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각각 이유로 발생할 수도 있고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변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동시에 영향으로 원 달러 환율이 하락 할 수도 있음 </a:t>
            </a:r>
            <a:endParaRPr kumimoji="1" lang="en-US" altLang="ko-KR" b="1" dirty="0">
              <a:solidFill>
                <a:srgbClr val="FF0000"/>
              </a:solidFill>
            </a:endParaRPr>
          </a:p>
          <a:p>
            <a:endParaRPr kumimoji="1" lang="en-US" altLang="ko-KR" b="1" dirty="0"/>
          </a:p>
          <a:p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42325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최적 매수 타이밍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68407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가격 하락 사유가</a:t>
            </a:r>
            <a:endParaRPr kumimoji="1" lang="en-US" altLang="ko-KR" b="1" dirty="0"/>
          </a:p>
          <a:p>
            <a:r>
              <a:rPr kumimoji="1" lang="ko-KR" altLang="en-US" b="1" u="sng" dirty="0"/>
              <a:t>달러 가격 하락 </a:t>
            </a:r>
            <a:r>
              <a:rPr kumimoji="1" lang="ko-KR" altLang="en-US" b="1" dirty="0"/>
              <a:t>인지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아니면 </a:t>
            </a:r>
            <a:r>
              <a:rPr kumimoji="1" lang="ko-KR" altLang="en-US" b="1" u="sng" dirty="0"/>
              <a:t>달러 가치 하락 </a:t>
            </a:r>
            <a:r>
              <a:rPr kumimoji="1" lang="ko-KR" altLang="en-US" b="1" dirty="0"/>
              <a:t>인지 파악해야 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절대 기준인 </a:t>
            </a:r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을 기준으로 비교하면 됨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변하지 않았는데도 원 달러 가격이 하락 할 경우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 가치의 상승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싸게 살 수 있음  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원화는 반드시 달러의 절대적 가치로 수렴 됨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dirty="0"/>
              <a:t>(</a:t>
            </a:r>
            <a:r>
              <a:rPr kumimoji="1" lang="ko-KR" altLang="en-US" dirty="0"/>
              <a:t>결국 원화가치가 낮아지게 됨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비슷한 비율로 낮아지면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달러 가치가 하락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/>
              <a:t>이 싸진 것임</a:t>
            </a:r>
            <a:endParaRPr kumimoji="1" lang="en-US" altLang="ko-KR" dirty="0"/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A17AD7CA-1FC1-D642-96A2-3B59E1B47558}"/>
              </a:ext>
            </a:extLst>
          </p:cNvPr>
          <p:cNvSpPr/>
          <p:nvPr/>
        </p:nvSpPr>
        <p:spPr>
          <a:xfrm>
            <a:off x="7896200" y="3212976"/>
            <a:ext cx="3816424" cy="2376264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최적 매수 타이밍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원 달러 환율이 하락</a:t>
            </a:r>
            <a:endParaRPr kumimoji="1" lang="en-US" altLang="ko-KR" sz="2000" b="1" dirty="0"/>
          </a:p>
          <a:p>
            <a:pPr marL="342900" indent="-342900">
              <a:buAutoNum type="arabicParenR"/>
            </a:pPr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달러 지수 상승</a:t>
            </a:r>
            <a:r>
              <a:rPr kumimoji="1" lang="en-US" altLang="ko-KR" sz="2000" b="1" dirty="0"/>
              <a:t>(</a:t>
            </a:r>
            <a:r>
              <a:rPr kumimoji="1" lang="ko-KR" altLang="en-US" sz="2000" b="1" dirty="0"/>
              <a:t>유지</a:t>
            </a:r>
            <a:r>
              <a:rPr kumimoji="1" lang="en-US" altLang="ko-KR" sz="2000" b="1" dirty="0"/>
              <a:t>)</a:t>
            </a:r>
            <a:endParaRPr kumimoji="1"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49935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월 달러 환율과 달러 지수의 상관관계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70567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100,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110,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11)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가치가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 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원화 가치 또한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상승하여 환율은 동일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원화는 원래 달러가치로 수렴하기 때문에</a:t>
            </a:r>
            <a:endParaRPr kumimoji="1" lang="en-US" altLang="ko-KR" dirty="0"/>
          </a:p>
          <a:p>
            <a:r>
              <a:rPr kumimoji="1" lang="ko-KR" altLang="en-US" dirty="0"/>
              <a:t>결국 </a:t>
            </a:r>
            <a:r>
              <a:rPr kumimoji="1" lang="en-US" altLang="ko-KR" dirty="0"/>
              <a:t>1,100</a:t>
            </a:r>
            <a:r>
              <a:rPr kumimoji="1" lang="ko-KR" altLang="en-US" dirty="0"/>
              <a:t>원으로 상승 예상 됨</a:t>
            </a:r>
            <a:endParaRPr kumimoji="1" lang="en-US" altLang="ko-KR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DB42B45E-8336-024D-AE1A-B08D0E3BBCF3}"/>
              </a:ext>
            </a:extLst>
          </p:cNvPr>
          <p:cNvSpPr/>
          <p:nvPr/>
        </p:nvSpPr>
        <p:spPr>
          <a:xfrm>
            <a:off x="7104112" y="3212976"/>
            <a:ext cx="4608512" cy="2376264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000" b="1" dirty="0"/>
              <a:t>달러 갭 비율</a:t>
            </a:r>
            <a:endParaRPr kumimoji="1" lang="en-US" altLang="ko-KR" sz="2000" b="1" dirty="0"/>
          </a:p>
          <a:p>
            <a:pPr algn="ctr"/>
            <a:endParaRPr kumimoji="1" lang="en-US" altLang="ko-KR" sz="2000" b="1" dirty="0"/>
          </a:p>
          <a:p>
            <a:pPr algn="ctr"/>
            <a:r>
              <a:rPr kumimoji="1" lang="ko-KR" altLang="en-US" sz="2000" b="1" dirty="0"/>
              <a:t>달러 지수 </a:t>
            </a:r>
            <a:r>
              <a:rPr kumimoji="1" lang="en-US" altLang="ko-KR" sz="2000" b="1" dirty="0"/>
              <a:t>/</a:t>
            </a:r>
            <a:r>
              <a:rPr kumimoji="1" lang="ko-KR" altLang="en-US" sz="2000" b="1" dirty="0"/>
              <a:t> 원 달러 환율 * </a:t>
            </a:r>
            <a:r>
              <a:rPr kumimoji="1" lang="en-US" altLang="ko-KR" sz="2000" b="1" dirty="0"/>
              <a:t>100</a:t>
            </a:r>
          </a:p>
          <a:p>
            <a:pPr algn="ctr"/>
            <a:endParaRPr kumimoji="1" lang="en-US" altLang="ko-KR" sz="2000" b="1" dirty="0"/>
          </a:p>
          <a:p>
            <a:pPr algn="ctr"/>
            <a:r>
              <a:rPr kumimoji="1" lang="ko-KR" altLang="en-US" sz="2000" dirty="0"/>
              <a:t>달러 갭 비율이 높으면 앞으로 </a:t>
            </a:r>
            <a:endParaRPr kumimoji="1" lang="en-US" altLang="ko-KR" sz="2000" dirty="0"/>
          </a:p>
          <a:p>
            <a:pPr algn="ctr"/>
            <a:r>
              <a:rPr kumimoji="1" lang="ko-KR" altLang="en-US" sz="2000" dirty="0"/>
              <a:t>환율이 오를 거라 예상 됨</a:t>
            </a:r>
          </a:p>
        </p:txBody>
      </p:sp>
    </p:spTree>
    <p:extLst>
      <p:ext uri="{BB962C8B-B14F-4D97-AF65-F5344CB8AC3E}">
        <p14:creationId xmlns:p14="http://schemas.microsoft.com/office/powerpoint/2010/main" val="3423908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갭 비율 비교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 타이밍 가능성이 높으나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이것만으로 불완전함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이유는 원래 달러가치와 원화가치 모두 비정상적으로 그 기간 동안만 높을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따라서 다른 기준이 보완되어야 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b="1" dirty="0"/>
              <a:t>“</a:t>
            </a:r>
            <a:r>
              <a:rPr kumimoji="1" lang="ko-KR" altLang="en-US" b="1" dirty="0"/>
              <a:t>달러 투자 데이터</a:t>
            </a:r>
            <a:r>
              <a:rPr kumimoji="1" lang="en-US" altLang="ko-KR" b="1" dirty="0"/>
              <a:t>”</a:t>
            </a:r>
          </a:p>
          <a:p>
            <a:pPr marL="285750" indent="-285750">
              <a:buFont typeface="Symbol" pitchFamily="2" charset="2"/>
              <a:buChar char="Þ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33490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71833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7579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08149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0546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F82233-EDD8-4134-AE1C-00A4EE2CFCBA}"/>
              </a:ext>
            </a:extLst>
          </p:cNvPr>
          <p:cNvSpPr/>
          <p:nvPr/>
        </p:nvSpPr>
        <p:spPr>
          <a:xfrm>
            <a:off x="0" y="-6361"/>
            <a:ext cx="3791744" cy="6862773"/>
          </a:xfrm>
          <a:prstGeom prst="rect">
            <a:avLst/>
          </a:prstGeom>
          <a:solidFill>
            <a:srgbClr val="13E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BD56CC-E134-47A8-8644-AAB78949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6338" y="6308725"/>
            <a:ext cx="2844800" cy="365125"/>
          </a:xfrm>
        </p:spPr>
        <p:txBody>
          <a:bodyPr/>
          <a:lstStyle/>
          <a:p>
            <a:fld id="{EAFD058F-EC16-46DA-9D16-89B531883DD5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C7F4312-0FF3-4D81-88A7-9A33DB7D222B}"/>
              </a:ext>
            </a:extLst>
          </p:cNvPr>
          <p:cNvSpPr txBox="1"/>
          <p:nvPr/>
        </p:nvSpPr>
        <p:spPr>
          <a:xfrm>
            <a:off x="0" y="1124744"/>
            <a:ext cx="3791744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en-US" altLang="ko-KR" sz="2800" b="1" kern="0" dirty="0">
                <a:solidFill>
                  <a:schemeClr val="bg1"/>
                </a:solidFill>
                <a:ea typeface="KoPub돋움체 Bold" panose="02020603020101020101" pitchFamily="18" charset="-127"/>
                <a:cs typeface="Arial"/>
              </a:rPr>
              <a:t>Contents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E6CD654-2A91-4007-8E71-F1C569370346}"/>
              </a:ext>
            </a:extLst>
          </p:cNvPr>
          <p:cNvSpPr txBox="1"/>
          <p:nvPr/>
        </p:nvSpPr>
        <p:spPr>
          <a:xfrm>
            <a:off x="4799856" y="973752"/>
            <a:ext cx="6841282" cy="346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가격과 가치란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환율 투자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4C5E7D-DD5D-48FD-A4C0-72E01FC18C91}"/>
              </a:ext>
            </a:extLst>
          </p:cNvPr>
          <p:cNvSpPr txBox="1"/>
          <p:nvPr/>
        </p:nvSpPr>
        <p:spPr>
          <a:xfrm>
            <a:off x="4223792" y="80157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1</a:t>
            </a:r>
            <a:endParaRPr lang="ko-KR" altLang="en-US" sz="3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A2DDAD-43A3-49D4-A7D1-CA8132E6398B}"/>
              </a:ext>
            </a:extLst>
          </p:cNvPr>
          <p:cNvSpPr txBox="1"/>
          <p:nvPr/>
        </p:nvSpPr>
        <p:spPr>
          <a:xfrm>
            <a:off x="4223792" y="191683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2</a:t>
            </a:r>
            <a:endParaRPr lang="ko-KR" altLang="en-US" sz="3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4AB4E1-D6AB-4CBC-A03B-CE37E9CD12B2}"/>
              </a:ext>
            </a:extLst>
          </p:cNvPr>
          <p:cNvSpPr txBox="1"/>
          <p:nvPr/>
        </p:nvSpPr>
        <p:spPr>
          <a:xfrm>
            <a:off x="4223792" y="299695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3</a:t>
            </a:r>
            <a:endParaRPr lang="ko-KR" altLang="en-US" sz="36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DE39B4-8184-48B4-88BD-01A2967B81B8}"/>
              </a:ext>
            </a:extLst>
          </p:cNvPr>
          <p:cNvSpPr txBox="1"/>
          <p:nvPr/>
        </p:nvSpPr>
        <p:spPr>
          <a:xfrm>
            <a:off x="4223792" y="400842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4</a:t>
            </a:r>
            <a:endParaRPr lang="ko-KR" altLang="en-US" sz="3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8C9F46-3F3D-45C6-96D2-4712AABBE5D4}"/>
              </a:ext>
            </a:extLst>
          </p:cNvPr>
          <p:cNvSpPr txBox="1"/>
          <p:nvPr/>
        </p:nvSpPr>
        <p:spPr>
          <a:xfrm>
            <a:off x="4223792" y="5072006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5</a:t>
            </a:r>
            <a:endParaRPr lang="ko-KR" altLang="en-US" sz="3600" b="1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C41D63B-A8E0-473D-BC0D-855C3FEDD813}"/>
              </a:ext>
            </a:extLst>
          </p:cNvPr>
          <p:cNvCxnSpPr>
            <a:cxnSpLocks/>
          </p:cNvCxnSpPr>
          <p:nvPr/>
        </p:nvCxnSpPr>
        <p:spPr>
          <a:xfrm>
            <a:off x="852997" y="1052736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100F84A-D2AF-4F9C-BDEC-F5C350346BA4}"/>
              </a:ext>
            </a:extLst>
          </p:cNvPr>
          <p:cNvCxnSpPr>
            <a:cxnSpLocks/>
          </p:cNvCxnSpPr>
          <p:nvPr/>
        </p:nvCxnSpPr>
        <p:spPr>
          <a:xfrm>
            <a:off x="852997" y="1700808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194E890-7F19-B744-B39A-16EDA47B15C1}"/>
              </a:ext>
            </a:extLst>
          </p:cNvPr>
          <p:cNvSpPr txBox="1"/>
          <p:nvPr/>
        </p:nvSpPr>
        <p:spPr>
          <a:xfrm>
            <a:off x="4223792" y="602128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6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78035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"/>
    </mc:Choice>
    <mc:Fallback xmlns="">
      <p:transition spd="slow" advTm="359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소비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,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   가격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가치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7056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소비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소비는 자본을 투입하는 즉시 가치 하락</a:t>
            </a:r>
            <a:endParaRPr kumimoji="1" lang="en-US" altLang="ko-KR" dirty="0"/>
          </a:p>
          <a:p>
            <a:r>
              <a:rPr kumimoji="1" lang="ko-KR" altLang="en-US" dirty="0"/>
              <a:t>투자는 자본을 투입하면 가치 상승 기대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427C1F-534D-234C-A170-92F594A49749}"/>
              </a:ext>
            </a:extLst>
          </p:cNvPr>
          <p:cNvSpPr txBox="1"/>
          <p:nvPr/>
        </p:nvSpPr>
        <p:spPr>
          <a:xfrm>
            <a:off x="695400" y="3424932"/>
            <a:ext cx="70567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우리에게 원화 </a:t>
            </a:r>
            <a:r>
              <a:rPr kumimoji="1" lang="en-US" altLang="ko-KR" dirty="0"/>
              <a:t>5</a:t>
            </a:r>
            <a:r>
              <a:rPr kumimoji="1" lang="ko-KR" altLang="en-US" dirty="0"/>
              <a:t>만원의 가격은</a:t>
            </a:r>
            <a:r>
              <a:rPr kumimoji="1" lang="en-US" altLang="ko-KR" dirty="0"/>
              <a:t>?,</a:t>
            </a:r>
            <a:r>
              <a:rPr kumimoji="1" lang="ko-KR" altLang="en-US" dirty="0"/>
              <a:t> 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달러의 가격은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/>
              <a:t>그러나 미국인에게 똑같은 질문의 차이는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다른 이유는 환율이 존재</a:t>
            </a:r>
            <a:endParaRPr kumimoji="1" lang="en-US" altLang="ko-KR" dirty="0"/>
          </a:p>
          <a:p>
            <a:r>
              <a:rPr kumimoji="1" lang="ko-KR" altLang="en-US" dirty="0"/>
              <a:t>환율이란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각 돈을 교환하는 비율이며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환전은 돈을 교환하는 행위</a:t>
            </a:r>
          </a:p>
        </p:txBody>
      </p:sp>
    </p:spTree>
    <p:extLst>
      <p:ext uri="{BB962C8B-B14F-4D97-AF65-F5344CB8AC3E}">
        <p14:creationId xmlns:p14="http://schemas.microsoft.com/office/powerpoint/2010/main" val="3827325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해야 하는 이유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?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가장 쉬운 투자이기 때문에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주식처럼 어떤 종목을 선택해야 하는지 고민할 필요 없음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PER, PBR, ROE, </a:t>
            </a:r>
            <a:r>
              <a:rPr kumimoji="1" lang="ko-KR" altLang="en-US" dirty="0"/>
              <a:t>재무제표 등 다양한 지표 확인 후 주식 선정이 필요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부동산처럼 어느 지역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아파트 </a:t>
            </a:r>
            <a:r>
              <a:rPr kumimoji="1" lang="ko-KR" altLang="en-US" dirty="0" err="1"/>
              <a:t>브랜명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여러가지 상황을 고려해야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3)</a:t>
            </a:r>
            <a:r>
              <a:rPr kumimoji="1" lang="ko-KR" altLang="en-US" dirty="0"/>
              <a:t> 가장 안전한 자산</a:t>
            </a:r>
            <a:r>
              <a:rPr kumimoji="1" lang="en-US" altLang="ko-KR" dirty="0"/>
              <a:t>(</a:t>
            </a:r>
            <a:r>
              <a:rPr kumimoji="1" lang="ko-KR" altLang="en-US" dirty="0"/>
              <a:t>기축통화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Key Currency) </a:t>
            </a:r>
          </a:p>
          <a:p>
            <a:r>
              <a:rPr kumimoji="1" lang="en-US" altLang="ko-KR" dirty="0"/>
              <a:t>    - </a:t>
            </a:r>
            <a:r>
              <a:rPr kumimoji="1" lang="ko-KR" altLang="en-US" dirty="0"/>
              <a:t>모든 무역에서 달러로 계산 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한국이 망할 가능성 보다 미국이 망할 가능성이 훨씬 희박 함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4)</a:t>
            </a:r>
            <a:r>
              <a:rPr kumimoji="1" lang="ko-KR" altLang="en-US" dirty="0"/>
              <a:t> 주식처럼 변동성이 크지 않음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5)</a:t>
            </a:r>
            <a:r>
              <a:rPr kumimoji="1" lang="ko-KR" altLang="en-US" dirty="0"/>
              <a:t> 부동산처럼 큰 돈이 없어서도 쉽게 시작 할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6)</a:t>
            </a:r>
            <a:r>
              <a:rPr kumimoji="1" lang="ko-KR" altLang="en-US" dirty="0"/>
              <a:t> 양도세가 없음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단 환전수수료 존재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4526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 원칙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투자 원칙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무엇이든 그것의 가치 보다 싸게 사면 돈을 잃지 않는다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워렛</a:t>
            </a:r>
            <a:r>
              <a:rPr kumimoji="1" lang="ko-KR" altLang="en-US" dirty="0"/>
              <a:t> 버핏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달러 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달러가 쌀 때 매수하고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비쌀 때 매수하면 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354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여행 환전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Tip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질문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더 절약하는 방법은</a:t>
            </a:r>
            <a:r>
              <a:rPr kumimoji="1" lang="en-US" altLang="ko-KR" b="1" dirty="0"/>
              <a:t>?]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               </a:t>
            </a:r>
            <a:r>
              <a:rPr kumimoji="1" lang="en-US" altLang="ko-KR" b="1" dirty="0"/>
              <a:t>[ X ]</a:t>
            </a:r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달러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</a:t>
            </a:r>
            <a:r>
              <a:rPr kumimoji="1" lang="en-US" altLang="ko-KR" dirty="0"/>
              <a:t>    </a:t>
            </a:r>
            <a:r>
              <a:rPr kumimoji="1" lang="en-US" altLang="ko-KR" b="1" dirty="0"/>
              <a:t>[ O ]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왜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환전 수수료 차이 발생</a:t>
            </a:r>
            <a:endParaRPr kumimoji="1" lang="en-US" altLang="ko-KR" dirty="0"/>
          </a:p>
          <a:p>
            <a:r>
              <a:rPr kumimoji="1" lang="ko-KR" altLang="en-US" dirty="0"/>
              <a:t>    환전 수수료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달러는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까지 우대 해줌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타 외화 일 경우는 보통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이하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달러를 수요가 많기 때문에 선호하여 더 가치가 높음 </a:t>
            </a:r>
          </a:p>
        </p:txBody>
      </p:sp>
    </p:spTree>
    <p:extLst>
      <p:ext uri="{BB962C8B-B14F-4D97-AF65-F5344CB8AC3E}">
        <p14:creationId xmlns:p14="http://schemas.microsoft.com/office/powerpoint/2010/main" val="4188129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가격과 가치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적정한 가치 판단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부동산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지역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브랜드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고려</a:t>
            </a:r>
            <a:endParaRPr kumimoji="1" lang="en-US" altLang="ko-KR" b="1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주식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PER, PBR, ROE </a:t>
            </a:r>
            <a:r>
              <a:rPr kumimoji="1" lang="ko-KR" altLang="en-US" dirty="0"/>
              <a:t>등 고려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10513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‘</a:t>
            </a:r>
            <a:r>
              <a:rPr kumimoji="1" lang="ko-KR" altLang="en-US" dirty="0"/>
              <a:t>주가는 나무의 그림자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이다</a:t>
            </a:r>
            <a:endParaRPr kumimoji="1" lang="en-US" altLang="ko-KR" dirty="0"/>
          </a:p>
          <a:p>
            <a:r>
              <a:rPr kumimoji="1" lang="ko-KR" altLang="en-US" dirty="0"/>
              <a:t>아침에 길었으나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정오에는 짧고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다시 저녁에는 길어졌다가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날씨가 좋지 않는 날에는 사라지며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비가 올 때는 하루 종일 없을 때가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 나무는 조금씩 성장하고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&lt;</a:t>
            </a:r>
            <a:r>
              <a:rPr kumimoji="1" lang="ko-KR" altLang="en-US" dirty="0"/>
              <a:t>나무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가치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그림자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가격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현명한 투자자는 그림자를 보지 않고 나무를 봐야 함</a:t>
            </a:r>
          </a:p>
        </p:txBody>
      </p:sp>
    </p:spTree>
    <p:extLst>
      <p:ext uri="{BB962C8B-B14F-4D97-AF65-F5344CB8AC3E}">
        <p14:creationId xmlns:p14="http://schemas.microsoft.com/office/powerpoint/2010/main" val="2057737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수수료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달러를 </a:t>
            </a:r>
            <a:r>
              <a:rPr kumimoji="1" lang="ko-KR" altLang="en-US" b="1" dirty="0" err="1"/>
              <a:t>살때</a:t>
            </a:r>
            <a:r>
              <a:rPr kumimoji="1" lang="en-US" altLang="ko-KR" b="1" dirty="0"/>
              <a:t>/</a:t>
            </a:r>
            <a:r>
              <a:rPr kumimoji="1" lang="ko-KR" altLang="en-US" b="1" dirty="0" err="1"/>
              <a:t>팔때</a:t>
            </a:r>
            <a:r>
              <a:rPr kumimoji="1" lang="ko-KR" altLang="en-US" b="1" dirty="0"/>
              <a:t> 비용 발생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=&gt;</a:t>
            </a:r>
            <a:r>
              <a:rPr kumimoji="1" lang="ko-KR" altLang="en-US" dirty="0"/>
              <a:t> 보통 환전 수수료 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각각 발행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5760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ko-KR" altLang="en-US" dirty="0"/>
              <a:t>기준환율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</a:t>
            </a:r>
            <a:r>
              <a:rPr kumimoji="1" lang="en-US" altLang="ko-KR" dirty="0"/>
              <a:t>(1.75%</a:t>
            </a:r>
            <a:r>
              <a:rPr kumimoji="1" lang="ko-KR" altLang="en-US" dirty="0"/>
              <a:t> 적용할 경우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살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1017.5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팔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982.5</a:t>
            </a:r>
            <a:r>
              <a:rPr kumimoji="1" lang="ko-KR" altLang="en-US" dirty="0"/>
              <a:t>원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2B04E-4879-FE4A-8D25-D122CFE9A653}"/>
              </a:ext>
            </a:extLst>
          </p:cNvPr>
          <p:cNvSpPr txBox="1"/>
          <p:nvPr/>
        </p:nvSpPr>
        <p:spPr>
          <a:xfrm>
            <a:off x="891202" y="4920237"/>
            <a:ext cx="67169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 err="1"/>
              <a:t>우대율</a:t>
            </a:r>
            <a:r>
              <a:rPr kumimoji="1" lang="en-US" altLang="ko-KR" dirty="0"/>
              <a:t>(90%)</a:t>
            </a:r>
            <a:r>
              <a:rPr kumimoji="1" lang="ko-KR" altLang="en-US" dirty="0"/>
              <a:t> 경우 </a:t>
            </a:r>
            <a:r>
              <a:rPr kumimoji="1" lang="en-US" altLang="ko-KR" dirty="0"/>
              <a:t>0.35%</a:t>
            </a:r>
            <a:r>
              <a:rPr kumimoji="1" lang="ko-KR" altLang="en-US" dirty="0"/>
              <a:t> 발생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주식거래 비용과 비슷함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따라서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거래비용을 낮추는 것이 달러 투자의 중요한 요소가 됨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0751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기준 환율 조회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네이버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하나은행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신한은행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(2</a:t>
            </a:r>
            <a:r>
              <a:rPr kumimoji="1" lang="ko-KR" altLang="en-US" b="1" dirty="0"/>
              <a:t>곳 선택 가능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인베스팅</a:t>
            </a:r>
            <a:r>
              <a:rPr kumimoji="1" lang="ko-KR" altLang="en-US" b="1" dirty="0"/>
              <a:t> 닷컴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챠트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Forex</a:t>
            </a:r>
            <a:r>
              <a:rPr kumimoji="1" lang="ko-KR" altLang="en-US" b="1" dirty="0" err="1"/>
              <a:t>챠트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424932"/>
            <a:ext cx="5760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같이 확인해야 하는 이유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시차에 따라 환율 차이가 남</a:t>
            </a:r>
            <a:endParaRPr kumimoji="1" lang="en-US" altLang="ko-KR" dirty="0"/>
          </a:p>
          <a:p>
            <a:r>
              <a:rPr kumimoji="1" lang="ko-KR" altLang="en-US" dirty="0"/>
              <a:t>    네이버</a:t>
            </a:r>
            <a:r>
              <a:rPr kumimoji="1" lang="en-US" altLang="ko-KR" dirty="0"/>
              <a:t>(</a:t>
            </a:r>
            <a:r>
              <a:rPr kumimoji="1" lang="ko-KR" altLang="en-US" dirty="0"/>
              <a:t>은행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고시 환율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ko-KR" altLang="en-US" dirty="0" err="1"/>
              <a:t>인베스팅</a:t>
            </a:r>
            <a:r>
              <a:rPr kumimoji="1" lang="ko-KR" altLang="en-US" dirty="0"/>
              <a:t> 닷컴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실시간 환율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실제 환전은 고시환율 기준으로 처리 됨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973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3900</TotalTime>
  <Words>1058</Words>
  <Application>Microsoft Macintosh PowerPoint</Application>
  <PresentationFormat>와이드스크린</PresentationFormat>
  <Paragraphs>245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맑은 고딕</vt:lpstr>
      <vt:lpstr>HY헤드라인M</vt:lpstr>
      <vt:lpstr>KoPub돋움체 Bold</vt:lpstr>
      <vt:lpstr>KoPub돋움체 Light</vt:lpstr>
      <vt:lpstr>Arial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이재성</dc:creator>
  <cp:lastModifiedBy>Microsoft Office User</cp:lastModifiedBy>
  <cp:revision>1570</cp:revision>
  <cp:lastPrinted>2019-07-18T02:21:24Z</cp:lastPrinted>
  <dcterms:created xsi:type="dcterms:W3CDTF">2015-10-20T01:42:30Z</dcterms:created>
  <dcterms:modified xsi:type="dcterms:W3CDTF">2021-03-17T05:37:03Z</dcterms:modified>
</cp:coreProperties>
</file>